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0" r:id="rId5"/>
    <p:sldId id="261" r:id="rId6"/>
    <p:sldId id="263" r:id="rId7"/>
    <p:sldId id="266" r:id="rId8"/>
    <p:sldId id="265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1225F-140A-4FD0-AF07-2A070B98D04E}" v="7" dt="2023-09-24T21:52:11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82004" autoAdjust="0"/>
  </p:normalViewPr>
  <p:slideViewPr>
    <p:cSldViewPr snapToGrid="0">
      <p:cViewPr>
        <p:scale>
          <a:sx n="67" d="100"/>
          <a:sy n="67" d="100"/>
        </p:scale>
        <p:origin x="-780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matina, Nenad" userId="3e986aae-e714-4100-8602-65fee8bb5d87" providerId="ADAL" clId="{7091225F-140A-4FD0-AF07-2A070B98D04E}"/>
    <pc:docChg chg="modSld">
      <pc:chgData name="Komatina, Nenad" userId="3e986aae-e714-4100-8602-65fee8bb5d87" providerId="ADAL" clId="{7091225F-140A-4FD0-AF07-2A070B98D04E}" dt="2023-09-24T21:52:11.997" v="10"/>
      <pc:docMkLst>
        <pc:docMk/>
      </pc:docMkLst>
      <pc:sldChg chg="modTransition">
        <pc:chgData name="Komatina, Nenad" userId="3e986aae-e714-4100-8602-65fee8bb5d87" providerId="ADAL" clId="{7091225F-140A-4FD0-AF07-2A070B98D04E}" dt="2023-09-24T21:50:54.417" v="6"/>
        <pc:sldMkLst>
          <pc:docMk/>
          <pc:sldMk cId="2477318328" sldId="256"/>
        </pc:sldMkLst>
      </pc:sldChg>
      <pc:sldChg chg="modTransition">
        <pc:chgData name="Komatina, Nenad" userId="3e986aae-e714-4100-8602-65fee8bb5d87" providerId="ADAL" clId="{7091225F-140A-4FD0-AF07-2A070B98D04E}" dt="2023-09-24T21:51:36.703" v="7"/>
        <pc:sldMkLst>
          <pc:docMk/>
          <pc:sldMk cId="1260825282" sldId="257"/>
        </pc:sldMkLst>
      </pc:sldChg>
      <pc:sldChg chg="modTransition">
        <pc:chgData name="Komatina, Nenad" userId="3e986aae-e714-4100-8602-65fee8bb5d87" providerId="ADAL" clId="{7091225F-140A-4FD0-AF07-2A070B98D04E}" dt="2023-09-24T21:51:36.703" v="7"/>
        <pc:sldMkLst>
          <pc:docMk/>
          <pc:sldMk cId="348965544" sldId="258"/>
        </pc:sldMkLst>
      </pc:sldChg>
      <pc:sldChg chg="modSp mod modTransition modAnim">
        <pc:chgData name="Komatina, Nenad" userId="3e986aae-e714-4100-8602-65fee8bb5d87" providerId="ADAL" clId="{7091225F-140A-4FD0-AF07-2A070B98D04E}" dt="2023-09-24T21:52:11.997" v="10"/>
        <pc:sldMkLst>
          <pc:docMk/>
          <pc:sldMk cId="297387030" sldId="260"/>
        </pc:sldMkLst>
        <pc:spChg chg="mod">
          <ac:chgData name="Komatina, Nenad" userId="3e986aae-e714-4100-8602-65fee8bb5d87" providerId="ADAL" clId="{7091225F-140A-4FD0-AF07-2A070B98D04E}" dt="2023-09-24T21:49:58.305" v="3" actId="1076"/>
          <ac:spMkLst>
            <pc:docMk/>
            <pc:sldMk cId="297387030" sldId="260"/>
            <ac:spMk id="3" creationId="{6E46EFA5-98F4-CAEA-5079-A8DC69AD8342}"/>
          </ac:spMkLst>
        </pc:spChg>
        <pc:picChg chg="mod">
          <ac:chgData name="Komatina, Nenad" userId="3e986aae-e714-4100-8602-65fee8bb5d87" providerId="ADAL" clId="{7091225F-140A-4FD0-AF07-2A070B98D04E}" dt="2023-09-24T21:49:47.214" v="0" actId="1076"/>
          <ac:picMkLst>
            <pc:docMk/>
            <pc:sldMk cId="297387030" sldId="260"/>
            <ac:picMk id="6" creationId="{00000000-0000-0000-0000-000000000000}"/>
          </ac:picMkLst>
        </pc:picChg>
        <pc:picChg chg="mod">
          <ac:chgData name="Komatina, Nenad" userId="3e986aae-e714-4100-8602-65fee8bb5d87" providerId="ADAL" clId="{7091225F-140A-4FD0-AF07-2A070B98D04E}" dt="2023-09-24T21:49:50.045" v="1" actId="1076"/>
          <ac:picMkLst>
            <pc:docMk/>
            <pc:sldMk cId="297387030" sldId="260"/>
            <ac:picMk id="7" creationId="{00000000-0000-0000-0000-000000000000}"/>
          </ac:picMkLst>
        </pc:picChg>
        <pc:picChg chg="mod">
          <ac:chgData name="Komatina, Nenad" userId="3e986aae-e714-4100-8602-65fee8bb5d87" providerId="ADAL" clId="{7091225F-140A-4FD0-AF07-2A070B98D04E}" dt="2023-09-24T21:49:52.268" v="2" actId="1076"/>
          <ac:picMkLst>
            <pc:docMk/>
            <pc:sldMk cId="297387030" sldId="260"/>
            <ac:picMk id="8" creationId="{00000000-0000-0000-0000-000000000000}"/>
          </ac:picMkLst>
        </pc:picChg>
      </pc:sldChg>
      <pc:sldChg chg="modTransition">
        <pc:chgData name="Komatina, Nenad" userId="3e986aae-e714-4100-8602-65fee8bb5d87" providerId="ADAL" clId="{7091225F-140A-4FD0-AF07-2A070B98D04E}" dt="2023-09-24T21:51:36.703" v="7"/>
        <pc:sldMkLst>
          <pc:docMk/>
          <pc:sldMk cId="3374523444" sldId="261"/>
        </pc:sldMkLst>
      </pc:sldChg>
      <pc:sldChg chg="modTransition">
        <pc:chgData name="Komatina, Nenad" userId="3e986aae-e714-4100-8602-65fee8bb5d87" providerId="ADAL" clId="{7091225F-140A-4FD0-AF07-2A070B98D04E}" dt="2023-09-24T21:51:36.703" v="7"/>
        <pc:sldMkLst>
          <pc:docMk/>
          <pc:sldMk cId="1572601722" sldId="263"/>
        </pc:sldMkLst>
      </pc:sldChg>
      <pc:sldChg chg="modTransition">
        <pc:chgData name="Komatina, Nenad" userId="3e986aae-e714-4100-8602-65fee8bb5d87" providerId="ADAL" clId="{7091225F-140A-4FD0-AF07-2A070B98D04E}" dt="2023-09-24T21:51:36.703" v="7"/>
        <pc:sldMkLst>
          <pc:docMk/>
          <pc:sldMk cId="949721650" sldId="265"/>
        </pc:sldMkLst>
      </pc:sldChg>
      <pc:sldChg chg="modTransition">
        <pc:chgData name="Komatina, Nenad" userId="3e986aae-e714-4100-8602-65fee8bb5d87" providerId="ADAL" clId="{7091225F-140A-4FD0-AF07-2A070B98D04E}" dt="2023-09-24T21:51:36.703" v="7"/>
        <pc:sldMkLst>
          <pc:docMk/>
          <pc:sldMk cId="2795014767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99319-E07A-45FD-94DA-F1AA3FBAD48E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94740-9D9A-4D99-BD79-A23F8E0FE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35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95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Najpoznatiji primer propagandnog filma je svakako Trijumf Volje od Leni Rifenštal. On prikazuje skup Nacističke partije u Nirmbergu 1934. i veliča Hitlerovu ličnost. (Pusti film) Iako se radi o dokumentarnom filmu, način na koji je prikazan Hitler i njegova privatna vojska, sugeriše nadmoć germanske „rase“, što je kasnije postala jedna od osnovnih pokretačkih ideja u II sv. ratu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007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Drugi primer nacističke propagande je anti-semitski film Večiti Jevrejin. (pusti film) Prikazuje se migracija Jevreja u Evropu i svet. (pusti drugi film) A zatim se prikazuje migracija pacova. Film potkrepljuje tada sveprisutnu ideju da su Jevreji štetočine, paraziti koje treba istrebiti.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7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Verovatno najraniji primer filmske propagande je Rođenje jedne nacije, američki film iz 1915. U njemu su crnci prikazani kao maloumni nasilnici, siledžije, a belci kao superiorna rasa. Veliča se rasistička organizacija Kju Kluks Klan, koji je kroz istoriju bio odgovoran za linčovanje mnogih Afro-Amerikanaca.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4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Postoje i filmovi koji se bave promocijom takozvane zdrave ishrane. Često je u njima teško odvojiti naučne činjenice od propagande u cilju većeg profita industrije hrane.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72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Izgleda da gde je novac, tu je i propaganda. Ovo su neosporno dobri filmovi, naročito Đavo nosi Pradu, ali se u njima jasno sugeriše da vrednost čoveka raste ako obuče odeću ili obuću određenog brenda.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8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Na kraju, razmislite da li je svaki propagandni film, u svakoj situaciji loš. Ja mislim da puno zavisi od toga kome je namenjen, kada se pojavio i u koje svrhe je snimljen. Shvatanje da li je propagandni film dobar ili loš uglavnom </a:t>
            </a:r>
            <a:r>
              <a:rPr lang="sr-Latn-RS"/>
              <a:t>dolazi nakon nekog </a:t>
            </a:r>
            <a:r>
              <a:rPr lang="sr-Latn-RS" dirty="0"/>
              <a:t>vremena.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94740-9D9A-4D99-BD79-A23F8E0FE5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1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62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7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8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07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43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12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81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4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orldcat.org/issn/0026-9271" TargetMode="External"/><Relationship Id="rId3" Type="http://schemas.openxmlformats.org/officeDocument/2006/relationships/hyperlink" Target="https://en.wikipedia.org/wiki/Doi_(identifier)" TargetMode="External"/><Relationship Id="rId7" Type="http://schemas.openxmlformats.org/officeDocument/2006/relationships/hyperlink" Target="https://en.wikipedia.org/wiki/ISSN_(identifier)" TargetMode="External"/><Relationship Id="rId2" Type="http://schemas.openxmlformats.org/officeDocument/2006/relationships/hyperlink" Target="https://www.oxfordreference.com/view/10.1093/acref/9780199587261.001.0001/acref-9780199587261-e-05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ecial:BookSources/978-0-19-958726-1" TargetMode="External"/><Relationship Id="rId5" Type="http://schemas.openxmlformats.org/officeDocument/2006/relationships/hyperlink" Target="https://en.wikipedia.org/wiki/ISBN_(identifier)" TargetMode="External"/><Relationship Id="rId10" Type="http://schemas.openxmlformats.org/officeDocument/2006/relationships/hyperlink" Target="https://www.jstor.org/stable/30159611" TargetMode="External"/><Relationship Id="rId4" Type="http://schemas.openxmlformats.org/officeDocument/2006/relationships/hyperlink" Target="https://doi.org/10.1093%2Facref%2F9780199587261.001.0001" TargetMode="External"/><Relationship Id="rId9" Type="http://schemas.openxmlformats.org/officeDocument/2006/relationships/hyperlink" Target="https://en.wikipedia.org/wiki/JSTOR_(identifier)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7AAEFC-156E-1144-8D57-FBE2CD3B6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lm reel and slate">
            <a:extLst>
              <a:ext uri="{FF2B5EF4-FFF2-40B4-BE49-F238E27FC236}">
                <a16:creationId xmlns:a16="http://schemas.microsoft.com/office/drawing/2014/main" xmlns="" id="{84C22F99-FC68-E5E5-1C14-B830DE66F4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96" b="3234"/>
          <a:stretch/>
        </p:blipFill>
        <p:spPr>
          <a:xfrm>
            <a:off x="21" y="11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4AF0997A-7C0F-4AD2-BA90-5FE341A1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901A2E-9341-4F48-83E4-360C17894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3106" y="1868909"/>
            <a:ext cx="4279711" cy="2142699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 </a:t>
            </a:r>
            <a:r>
              <a:rPr lang="sr-Latn-R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PROPAGANDA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25BFFD-80C1-DCAB-1793-EBE707591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0625581">
            <a:off x="7827883" y="5089712"/>
            <a:ext cx="3661583" cy="948601"/>
          </a:xfrm>
        </p:spPr>
        <p:txBody>
          <a:bodyPr anchor="t">
            <a:normAutofit/>
          </a:bodyPr>
          <a:lstStyle/>
          <a:p>
            <a:pPr algn="ctr"/>
            <a:r>
              <a:rPr lang="sr-Latn-RS" dirty="0">
                <a:solidFill>
                  <a:srgbClr val="FFFFFF"/>
                </a:solidFill>
              </a:rPr>
              <a:t>Isidora komatina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4FB14408-4D08-CE55-8268-DAD14A981672}"/>
              </a:ext>
            </a:extLst>
          </p:cNvPr>
          <p:cNvSpPr txBox="1">
            <a:spLocks/>
          </p:cNvSpPr>
          <p:nvPr/>
        </p:nvSpPr>
        <p:spPr>
          <a:xfrm rot="20530662">
            <a:off x="7960941" y="5707275"/>
            <a:ext cx="3661583" cy="948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None/>
              <a:defRPr sz="200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dirty="0">
                <a:solidFill>
                  <a:srgbClr val="FFFFFF"/>
                </a:solidFill>
              </a:rPr>
              <a:t>II 7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BBA85E2-6368-C741-9B19-5DC2C764C9F5}"/>
              </a:ext>
            </a:extLst>
          </p:cNvPr>
          <p:cNvSpPr txBox="1">
            <a:spLocks/>
          </p:cNvSpPr>
          <p:nvPr/>
        </p:nvSpPr>
        <p:spPr>
          <a:xfrm rot="20625581">
            <a:off x="7804396" y="4410827"/>
            <a:ext cx="3661583" cy="948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150000"/>
              <a:buFont typeface="Goudy Old Style" panose="02020502050305020303" pitchFamily="18" charset="0"/>
              <a:buNone/>
              <a:defRPr sz="2000" kern="1200" cap="all" spc="3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SzPct val="150000"/>
              <a:buFont typeface="Goudy Old Style" panose="02020502050305020303" pitchFamily="18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Latn-RS" dirty="0">
                <a:solidFill>
                  <a:srgbClr val="FFFFFF"/>
                </a:solidFill>
              </a:rPr>
              <a:t>XII gimnazija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1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1EEE9-D2FA-1FBE-FA4C-1E639EE0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2" y="144814"/>
            <a:ext cx="9076329" cy="1064277"/>
          </a:xfrm>
        </p:spPr>
        <p:txBody>
          <a:bodyPr/>
          <a:lstStyle/>
          <a:p>
            <a:r>
              <a:rPr lang="sr-Latn-RS" dirty="0"/>
              <a:t>Propaganda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C15841-6071-F882-289A-55A47552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41" y="956489"/>
            <a:ext cx="9076329" cy="98702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r-Latn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Sistematsko uticanje na javno mnjenje i </a:t>
            </a:r>
            <a:r>
              <a:rPr lang="sr-Latn-R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manipulacija</a:t>
            </a:r>
            <a:r>
              <a:rPr lang="sr-Latn-R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mišljenjima, ubeđenjima, stavovima i ponašanjem, najčešće iz političkih, ideoloških ili komercijalnih razloga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41C504A-DEFB-4A3D-BD4B-E742FC513993}"/>
              </a:ext>
            </a:extLst>
          </p:cNvPr>
          <p:cNvSpPr txBox="1">
            <a:spLocks/>
          </p:cNvSpPr>
          <p:nvPr/>
        </p:nvSpPr>
        <p:spPr>
          <a:xfrm>
            <a:off x="966742" y="2552125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b="1" dirty="0"/>
              <a:t>Propagandni</a:t>
            </a:r>
            <a:r>
              <a:rPr lang="sr-Latn-RS" b="1" dirty="0"/>
              <a:t> film</a:t>
            </a:r>
            <a:endParaRPr lang="en-US" b="1" dirty="0"/>
          </a:p>
        </p:txBody>
      </p:sp>
      <p:pic>
        <p:nvPicPr>
          <p:cNvPr id="15" name="Graphic 14" descr="Film strip outline">
            <a:extLst>
              <a:ext uri="{FF2B5EF4-FFF2-40B4-BE49-F238E27FC236}">
                <a16:creationId xmlns:a16="http://schemas.microsoft.com/office/drawing/2014/main" xmlns="" id="{E1DB239E-4E35-EFEE-94BD-DB92BAB23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10897377" y="2781688"/>
            <a:ext cx="1294623" cy="1294623"/>
          </a:xfrm>
          <a:prstGeom prst="rect">
            <a:avLst/>
          </a:prstGeom>
        </p:spPr>
      </p:pic>
      <p:pic>
        <p:nvPicPr>
          <p:cNvPr id="27" name="Graphic 26" descr="Theatre outline">
            <a:extLst>
              <a:ext uri="{FF2B5EF4-FFF2-40B4-BE49-F238E27FC236}">
                <a16:creationId xmlns:a16="http://schemas.microsoft.com/office/drawing/2014/main" xmlns="" id="{1EE8A426-A947-0945-CD32-C978D85CD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63690" y="259114"/>
            <a:ext cx="1394751" cy="1394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EC641C-AF04-0E23-F06B-F31EEC4EA389}"/>
              </a:ext>
            </a:extLst>
          </p:cNvPr>
          <p:cNvSpPr txBox="1"/>
          <p:nvPr/>
        </p:nvSpPr>
        <p:spPr>
          <a:xfrm>
            <a:off x="966742" y="3469660"/>
            <a:ext cx="9930636" cy="1139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r-Latn-RS" sz="2400" dirty="0"/>
              <a:t>Propaganda je često prisutna i u </a:t>
            </a:r>
            <a:r>
              <a:rPr lang="en-US" sz="2400" dirty="0" err="1"/>
              <a:t>igranim</a:t>
            </a:r>
            <a:r>
              <a:rPr lang="en-US" sz="2400" dirty="0"/>
              <a:t>, </a:t>
            </a:r>
            <a:r>
              <a:rPr lang="en-US" sz="2400" dirty="0" err="1"/>
              <a:t>dokumentarnim</a:t>
            </a:r>
            <a:r>
              <a:rPr lang="sr-Latn-RS" sz="2400" dirty="0"/>
              <a:t> i</a:t>
            </a:r>
            <a:r>
              <a:rPr lang="en-US" sz="2400" dirty="0"/>
              <a:t> </a:t>
            </a:r>
            <a:r>
              <a:rPr lang="en-US" sz="2400" dirty="0" err="1"/>
              <a:t>obrazovnim</a:t>
            </a:r>
            <a:r>
              <a:rPr lang="sr-Latn-RS" sz="2400" dirty="0"/>
              <a:t> filmovima koji nisu napravljeni u očigledne propagandne svrhe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E6AA4D-4B18-B93E-A607-8867B840D283}"/>
              </a:ext>
            </a:extLst>
          </p:cNvPr>
          <p:cNvSpPr txBox="1"/>
          <p:nvPr/>
        </p:nvSpPr>
        <p:spPr>
          <a:xfrm>
            <a:off x="966742" y="5473022"/>
            <a:ext cx="99306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sr-Latn-RS" sz="2400" dirty="0"/>
              <a:t>Cilj propagandnog filma je da se stvori ili podrži pristrasnost prema nekom proizvodu, stranki, ličnosti, instituciji, akciji, ideologiji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BC6DFB0-9C80-F635-758A-68ED5E126949}"/>
              </a:ext>
            </a:extLst>
          </p:cNvPr>
          <p:cNvSpPr txBox="1"/>
          <p:nvPr/>
        </p:nvSpPr>
        <p:spPr>
          <a:xfrm>
            <a:off x="966741" y="4480297"/>
            <a:ext cx="10191699" cy="1140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/>
              <a:t>Propagandni</a:t>
            </a:r>
            <a:r>
              <a:rPr lang="en-US" sz="2400" dirty="0"/>
              <a:t> film </a:t>
            </a:r>
            <a:r>
              <a:rPr lang="en-US" sz="2400" dirty="0" err="1"/>
              <a:t>predstavlja</a:t>
            </a:r>
            <a:r>
              <a:rPr lang="en-US" sz="2400" dirty="0"/>
              <a:t> </a:t>
            </a:r>
            <a:r>
              <a:rPr lang="en-US" sz="2400" dirty="0" err="1"/>
              <a:t>posebnu</a:t>
            </a:r>
            <a:r>
              <a:rPr lang="en-US" sz="2400" dirty="0"/>
              <a:t> </a:t>
            </a:r>
            <a:r>
              <a:rPr lang="en-US" sz="2400" dirty="0" err="1"/>
              <a:t>vrstu</a:t>
            </a:r>
            <a:r>
              <a:rPr lang="en-US" sz="2400" dirty="0"/>
              <a:t> </a:t>
            </a:r>
            <a:r>
              <a:rPr lang="en-US" sz="2400" dirty="0" err="1"/>
              <a:t>filmskog</a:t>
            </a:r>
            <a:r>
              <a:rPr lang="en-US" sz="2400" dirty="0"/>
              <a:t> </a:t>
            </a:r>
            <a:r>
              <a:rPr lang="en-US" sz="2400" dirty="0" err="1"/>
              <a:t>izraza</a:t>
            </a:r>
            <a:r>
              <a:rPr lang="en-US" sz="2400" dirty="0"/>
              <a:t>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žanra</a:t>
            </a:r>
            <a:r>
              <a:rPr lang="en-US" sz="2400" dirty="0"/>
              <a:t>, koji</a:t>
            </a:r>
            <a:r>
              <a:rPr lang="sr-Latn-RS" sz="2400" dirty="0"/>
              <a:t> je jasno i otvoreno namenjen za svrhe propagande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082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79DB5-6182-5B6A-423F-6CE25CB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57" y="46791"/>
            <a:ext cx="9076329" cy="1556096"/>
          </a:xfrm>
        </p:spPr>
        <p:txBody>
          <a:bodyPr>
            <a:normAutofit/>
          </a:bodyPr>
          <a:lstStyle/>
          <a:p>
            <a:r>
              <a:rPr lang="sr-Latn-RS" sz="3600" dirty="0"/>
              <a:t>TRIJUMF VOLJE </a:t>
            </a:r>
            <a:br>
              <a:rPr lang="sr-Latn-RS" sz="3600" dirty="0"/>
            </a:br>
            <a:r>
              <a:rPr lang="sr-Latn-RS" sz="3600" dirty="0"/>
              <a:t>(Leni Rifenštal, Nemačka, 1935. g.)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6EFA5-98F4-CAEA-5079-A8DC69AD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40" y="1292628"/>
            <a:ext cx="8840864" cy="331997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sr-Latn-RS" sz="2400" dirty="0"/>
              <a:t>Dokumentarni film o skupu nacističke partije u Nirmbergu 1934. g., napravljen u svrhu veličanja Hitlera i </a:t>
            </a:r>
            <a:r>
              <a:rPr lang="sr-Latn-RS" sz="2400"/>
              <a:t>Trećeg </a:t>
            </a:r>
            <a:r>
              <a:rPr lang="sr-Latn-RS" sz="2400" smtClean="0"/>
              <a:t>Rajha</a:t>
            </a:r>
            <a:endParaRPr lang="sr-Latn-RS" sz="2400" dirty="0"/>
          </a:p>
          <a:p>
            <a:pPr>
              <a:lnSpc>
                <a:spcPct val="170000"/>
              </a:lnSpc>
            </a:pPr>
            <a:r>
              <a:rPr lang="sr-Latn-RS" sz="2400" dirty="0"/>
              <a:t>Jedan od najpoznatijih primera upotrebe filma u svrhu lične promocije Hiltlera, nacionalsocijalističke partije i rasističkih ideja koje su kasnije dovele do drugog svetskog rata</a:t>
            </a:r>
            <a:endParaRPr lang="en-US" sz="2400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xmlns="" id="{E275E842-B414-39CF-0D02-5E20E2B52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391" y="290615"/>
            <a:ext cx="2090775" cy="396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53CDE11-D1AA-1313-336F-93A04B7E684F}"/>
              </a:ext>
            </a:extLst>
          </p:cNvPr>
          <p:cNvGrpSpPr/>
          <p:nvPr/>
        </p:nvGrpSpPr>
        <p:grpSpPr>
          <a:xfrm>
            <a:off x="685799" y="4989796"/>
            <a:ext cx="10833489" cy="1868204"/>
            <a:chOff x="0" y="4231613"/>
            <a:chExt cx="11623698" cy="2594354"/>
          </a:xfrm>
        </p:grpSpPr>
        <p:pic>
          <p:nvPicPr>
            <p:cNvPr id="6" name="Picture 5" descr="A person and person in uniform&#10;&#10;Description automatically generated">
              <a:extLst>
                <a:ext uri="{FF2B5EF4-FFF2-40B4-BE49-F238E27FC236}">
                  <a16:creationId xmlns:a16="http://schemas.microsoft.com/office/drawing/2014/main" xmlns="" id="{ECC2411A-1B10-6CE5-86DA-938AB0ED3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323761"/>
              <a:ext cx="4512172" cy="2502205"/>
            </a:xfrm>
            <a:prstGeom prst="rect">
              <a:avLst/>
            </a:prstGeom>
          </p:spPr>
        </p:pic>
        <p:pic>
          <p:nvPicPr>
            <p:cNvPr id="8" name="Picture 7" descr="A large group of people in a large room&#10;&#10;Description automatically generated">
              <a:extLst>
                <a:ext uri="{FF2B5EF4-FFF2-40B4-BE49-F238E27FC236}">
                  <a16:creationId xmlns:a16="http://schemas.microsoft.com/office/drawing/2014/main" xmlns="" id="{07ED9F8B-6623-DC84-E3E1-93837005D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7090" y="4234750"/>
              <a:ext cx="4606608" cy="259121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2006" y="4231613"/>
              <a:ext cx="3534642" cy="2591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96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79DB5-6182-5B6A-423F-6CE25CB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56" y="167411"/>
            <a:ext cx="10539456" cy="1443554"/>
          </a:xfrm>
        </p:spPr>
        <p:txBody>
          <a:bodyPr>
            <a:normAutofit/>
          </a:bodyPr>
          <a:lstStyle/>
          <a:p>
            <a:r>
              <a:rPr lang="sr-Latn-RS" dirty="0"/>
              <a:t>VEČITI JEVREJIN </a:t>
            </a:r>
            <a:br>
              <a:rPr lang="sr-Latn-RS" dirty="0"/>
            </a:br>
            <a:r>
              <a:rPr lang="sr-Latn-RS" dirty="0"/>
              <a:t>Fric Hipler, Nemačka, 1940. g.)	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6EFA5-98F4-CAEA-5079-A8DC69AD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781" y="1959764"/>
            <a:ext cx="8472677" cy="1289156"/>
          </a:xfrm>
        </p:spPr>
        <p:txBody>
          <a:bodyPr>
            <a:normAutofit fontScale="92500" lnSpcReduction="20000"/>
          </a:bodyPr>
          <a:lstStyle/>
          <a:p>
            <a:r>
              <a:rPr lang="sr-Latn-RS" sz="2600" dirty="0"/>
              <a:t>Prikaz Jevreja u vrlo negativnom svetlu i njihova dehumanizacija</a:t>
            </a:r>
          </a:p>
          <a:p>
            <a:r>
              <a:rPr lang="sr-Latn-RS" sz="2600" dirty="0"/>
              <a:t>Promocija anti-semitizma i posredan poziv na nasilje prema Jevrejima</a:t>
            </a:r>
          </a:p>
          <a:p>
            <a:endParaRPr lang="en-US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xmlns="" id="{E277F80D-0E7E-C380-B6E6-68DADDE9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02" y="171979"/>
            <a:ext cx="2215398" cy="30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xmlns="" id="{6C70F13E-1B3E-776E-C713-EB75F0B1A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02" y="3429000"/>
            <a:ext cx="2200013" cy="307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29" y="3609080"/>
            <a:ext cx="2780784" cy="23542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26" y="3606918"/>
            <a:ext cx="2795299" cy="2356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3606918"/>
            <a:ext cx="2832808" cy="23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7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79DB5-6182-5B6A-423F-6CE25CB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078" y="353076"/>
            <a:ext cx="7352797" cy="1356394"/>
          </a:xfrm>
        </p:spPr>
        <p:txBody>
          <a:bodyPr>
            <a:normAutofit/>
          </a:bodyPr>
          <a:lstStyle/>
          <a:p>
            <a:r>
              <a:rPr lang="sr-Latn-RS" dirty="0"/>
              <a:t>ROĐENJE JEDNE NACIJE </a:t>
            </a:r>
            <a:br>
              <a:rPr lang="sr-Latn-RS" dirty="0"/>
            </a:br>
            <a:r>
              <a:rPr lang="sr-Latn-RS" dirty="0"/>
              <a:t>D.W. Grifit, SAD, 1915. g.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6EFA5-98F4-CAEA-5079-A8DC69AD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53" y="1675863"/>
            <a:ext cx="7217886" cy="1735111"/>
          </a:xfrm>
        </p:spPr>
        <p:txBody>
          <a:bodyPr>
            <a:normAutofit/>
          </a:bodyPr>
          <a:lstStyle/>
          <a:p>
            <a:r>
              <a:rPr lang="sr-Latn-RS" sz="2400" dirty="0"/>
              <a:t>Rasistički prikaz Afro-Amerikanaca</a:t>
            </a:r>
          </a:p>
          <a:p>
            <a:r>
              <a:rPr lang="sr-Latn-RS" sz="2400" dirty="0"/>
              <a:t>Glorifikovanje Kju Kluks Klana</a:t>
            </a:r>
          </a:p>
          <a:p>
            <a:r>
              <a:rPr lang="sr-Latn-RS" sz="2400" dirty="0"/>
              <a:t>Promocija „belačke nadmoći“ (superiornosti bele rase)</a:t>
            </a:r>
            <a:endParaRPr lang="en-US" sz="24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CFF0191E-D2D6-E382-3B22-9C2FF4F5A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46" y="427449"/>
            <a:ext cx="4008651" cy="618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irth of a Nation (1915)">
            <a:extLst>
              <a:ext uri="{FF2B5EF4-FFF2-40B4-BE49-F238E27FC236}">
                <a16:creationId xmlns:a16="http://schemas.microsoft.com/office/drawing/2014/main" xmlns="" id="{2FC9C455-420E-480D-4236-6C960E2C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742077"/>
            <a:ext cx="3681058" cy="28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e Geburt einer Nation - Film ∣ Kritik ∣ Trailer – Filmdienst">
            <a:extLst>
              <a:ext uri="{FF2B5EF4-FFF2-40B4-BE49-F238E27FC236}">
                <a16:creationId xmlns:a16="http://schemas.microsoft.com/office/drawing/2014/main" xmlns="" id="{8EF40F72-4CC8-376D-3761-41F972AB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49" y="3742076"/>
            <a:ext cx="3615417" cy="285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52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79DB5-6182-5B6A-423F-6CE25CB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5" y="138340"/>
            <a:ext cx="9975907" cy="1064277"/>
          </a:xfrm>
        </p:spPr>
        <p:txBody>
          <a:bodyPr>
            <a:normAutofit/>
          </a:bodyPr>
          <a:lstStyle/>
          <a:p>
            <a:r>
              <a:rPr lang="sr-Latn-RS" dirty="0"/>
              <a:t>Propaganda u vezi sa ishranom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6EFA5-98F4-CAEA-5079-A8DC69AD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04" y="959587"/>
            <a:ext cx="10501029" cy="19184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2400" dirty="0"/>
              <a:t>Dokumentarni filmovi koji promovišu alternativne načine ishrane manje ili više manipulativno sugerišu publici promene u načinu ishrane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sr-Latn-RS" sz="2400" dirty="0"/>
              <a:t>Svetska industrija hrane imaće godišnji prihod od oko 10 biliona dolara u 2023. g.</a:t>
            </a:r>
          </a:p>
        </p:txBody>
      </p:sp>
      <p:pic>
        <p:nvPicPr>
          <p:cNvPr id="4" name="Graphic 3" descr="Film reel outline">
            <a:extLst>
              <a:ext uri="{FF2B5EF4-FFF2-40B4-BE49-F238E27FC236}">
                <a16:creationId xmlns:a16="http://schemas.microsoft.com/office/drawing/2014/main" xmlns="" id="{FA139F69-C11B-5389-03FC-31FFF8CFC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98233" y="352510"/>
            <a:ext cx="1214154" cy="1214154"/>
          </a:xfrm>
          <a:prstGeom prst="rect">
            <a:avLst/>
          </a:prstGeom>
        </p:spPr>
      </p:pic>
      <p:pic>
        <p:nvPicPr>
          <p:cNvPr id="5122" name="Picture 2" descr="Cowspiracy | Book by Keegan Kuhn, Kip Andersen, Chris Hedges | Official ...">
            <a:extLst>
              <a:ext uri="{FF2B5EF4-FFF2-40B4-BE49-F238E27FC236}">
                <a16:creationId xmlns:a16="http://schemas.microsoft.com/office/drawing/2014/main" xmlns="" id="{4143C6EE-65C8-3DF8-0F0B-E657815E2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327" y="3123438"/>
            <a:ext cx="2510327" cy="36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hat The Health by Eunice Wong, Paperback | Barnes &amp; Noble®">
            <a:extLst>
              <a:ext uri="{FF2B5EF4-FFF2-40B4-BE49-F238E27FC236}">
                <a16:creationId xmlns:a16="http://schemas.microsoft.com/office/drawing/2014/main" xmlns="" id="{EC2A3AF4-FDBE-D55B-1FED-5462B57C6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256" y="3151572"/>
            <a:ext cx="2427444" cy="36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per Size Me (2004) - Rotten Tomatoes">
            <a:extLst>
              <a:ext uri="{FF2B5EF4-FFF2-40B4-BE49-F238E27FC236}">
                <a16:creationId xmlns:a16="http://schemas.microsoft.com/office/drawing/2014/main" xmlns="" id="{0AA554A9-06E1-4471-23B6-2767ACB8F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5" y="3139898"/>
            <a:ext cx="2737617" cy="36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11x17-Just-EatIt-poster">
            <a:extLst>
              <a:ext uri="{FF2B5EF4-FFF2-40B4-BE49-F238E27FC236}">
                <a16:creationId xmlns:a16="http://schemas.microsoft.com/office/drawing/2014/main" xmlns="" id="{F8015CA6-D561-0AAA-3F62-726E922E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057" y="3165640"/>
            <a:ext cx="2362462" cy="365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601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79DB5-6182-5B6A-423F-6CE25CB0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29" y="156274"/>
            <a:ext cx="10185675" cy="1064277"/>
          </a:xfrm>
        </p:spPr>
        <p:txBody>
          <a:bodyPr>
            <a:normAutofit/>
          </a:bodyPr>
          <a:lstStyle/>
          <a:p>
            <a:r>
              <a:rPr lang="sr-Latn-RS" dirty="0"/>
              <a:t>Propaganda u vezi sa modom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46EFA5-98F4-CAEA-5079-A8DC69AD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29" y="1348480"/>
            <a:ext cx="10910438" cy="663203"/>
          </a:xfrm>
        </p:spPr>
        <p:txBody>
          <a:bodyPr/>
          <a:lstStyle/>
          <a:p>
            <a:r>
              <a:rPr lang="sr-Latn-RS" sz="2400" dirty="0"/>
              <a:t>Modna industrija u svetu će u 2023. g. Imati prihode od oko 800 milijardi dolara</a:t>
            </a:r>
          </a:p>
          <a:p>
            <a:endParaRPr lang="en-US" dirty="0"/>
          </a:p>
        </p:txBody>
      </p:sp>
      <p:pic>
        <p:nvPicPr>
          <p:cNvPr id="4" name="Graphic 3" descr="Video camera outline">
            <a:extLst>
              <a:ext uri="{FF2B5EF4-FFF2-40B4-BE49-F238E27FC236}">
                <a16:creationId xmlns:a16="http://schemas.microsoft.com/office/drawing/2014/main" xmlns="" id="{50E548F7-225B-D5F8-651D-4204BCC32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29800" y="190591"/>
            <a:ext cx="1301135" cy="1301135"/>
          </a:xfrm>
          <a:prstGeom prst="rect">
            <a:avLst/>
          </a:prstGeom>
        </p:spPr>
      </p:pic>
      <p:pic>
        <p:nvPicPr>
          <p:cNvPr id="7170" name="Picture 2" descr="Amazon.com: Prêt-à-Porter : Sophia Loren, Julia Roberts, Marcello ...">
            <a:extLst>
              <a:ext uri="{FF2B5EF4-FFF2-40B4-BE49-F238E27FC236}">
                <a16:creationId xmlns:a16="http://schemas.microsoft.com/office/drawing/2014/main" xmlns="" id="{B591C9AA-0150-AF8E-BCBD-9F7B001C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2" y="2399393"/>
            <a:ext cx="2962275" cy="423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映画・テレビ: See_You_Laterのブログ">
            <a:extLst>
              <a:ext uri="{FF2B5EF4-FFF2-40B4-BE49-F238E27FC236}">
                <a16:creationId xmlns:a16="http://schemas.microsoft.com/office/drawing/2014/main" xmlns="" id="{B28F2463-1491-5707-3DCD-807F760D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212" y="2399393"/>
            <a:ext cx="3006116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oco Before Chanel Movie Posters From Movie Poster Shop">
            <a:extLst>
              <a:ext uri="{FF2B5EF4-FFF2-40B4-BE49-F238E27FC236}">
                <a16:creationId xmlns:a16="http://schemas.microsoft.com/office/drawing/2014/main" xmlns="" id="{DC638FC4-E1C7-CA6A-1BEB-0F7A3942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28" y="2431033"/>
            <a:ext cx="2862052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【74点】クルエラ【解説 考察:70年代UKファッションエンタメバトルじゃだめ？】">
            <a:extLst>
              <a:ext uri="{FF2B5EF4-FFF2-40B4-BE49-F238E27FC236}">
                <a16:creationId xmlns:a16="http://schemas.microsoft.com/office/drawing/2014/main" xmlns="" id="{31C17708-7BBC-A6A2-4C39-4140508CD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80" y="2428785"/>
            <a:ext cx="3880857" cy="423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1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206359A-F1E3-49EE-BBC2-40888C4A36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ED90C42-6A0F-48E8-BF96-7D3E2A395E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5DA0863A-55F7-4EB0-9451-F3EE4D65DB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5FE7CFE2-40F6-44B2-8AAD-0C384EEFCF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9F0D6A17-AA80-4608-8660-8D1587A177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xmlns="" id="{3D7AAEFC-156E-1144-8D57-FBE2CD3B6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xmlns="" id="{C757DC6B-265A-19D2-C05A-CDC8195DB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57" b="10273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xmlns="" id="{4AF0997A-7C0F-4AD2-BA90-5FE341A177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57594" y="805231"/>
            <a:ext cx="3876811" cy="5245563"/>
          </a:xfrm>
          <a:custGeom>
            <a:avLst/>
            <a:gdLst>
              <a:gd name="connsiteX0" fmla="*/ 1941583 w 3876811"/>
              <a:gd name="connsiteY0" fmla="*/ 0 h 5245563"/>
              <a:gd name="connsiteX1" fmla="*/ 2111641 w 3876811"/>
              <a:gd name="connsiteY1" fmla="*/ 149097 h 5245563"/>
              <a:gd name="connsiteX2" fmla="*/ 3370493 w 3876811"/>
              <a:gd name="connsiteY2" fmla="*/ 774451 h 5245563"/>
              <a:gd name="connsiteX3" fmla="*/ 3876811 w 3876811"/>
              <a:gd name="connsiteY3" fmla="*/ 1854684 h 5245563"/>
              <a:gd name="connsiteX4" fmla="*/ 3876811 w 3876811"/>
              <a:gd name="connsiteY4" fmla="*/ 2019920 h 5245563"/>
              <a:gd name="connsiteX5" fmla="*/ 3876811 w 3876811"/>
              <a:gd name="connsiteY5" fmla="*/ 2491569 h 5245563"/>
              <a:gd name="connsiteX6" fmla="*/ 3876811 w 3876811"/>
              <a:gd name="connsiteY6" fmla="*/ 2753995 h 5245563"/>
              <a:gd name="connsiteX7" fmla="*/ 3876811 w 3876811"/>
              <a:gd name="connsiteY7" fmla="*/ 3115353 h 5245563"/>
              <a:gd name="connsiteX8" fmla="*/ 3876811 w 3876811"/>
              <a:gd name="connsiteY8" fmla="*/ 3390879 h 5245563"/>
              <a:gd name="connsiteX9" fmla="*/ 3370493 w 3876811"/>
              <a:gd name="connsiteY9" fmla="*/ 4471114 h 5245563"/>
              <a:gd name="connsiteX10" fmla="*/ 2111639 w 3876811"/>
              <a:gd name="connsiteY10" fmla="*/ 5096465 h 5245563"/>
              <a:gd name="connsiteX11" fmla="*/ 1935228 w 3876811"/>
              <a:gd name="connsiteY11" fmla="*/ 5245563 h 5245563"/>
              <a:gd name="connsiteX12" fmla="*/ 1765171 w 3876811"/>
              <a:gd name="connsiteY12" fmla="*/ 5096465 h 5245563"/>
              <a:gd name="connsiteX13" fmla="*/ 506317 w 3876811"/>
              <a:gd name="connsiteY13" fmla="*/ 4471114 h 5245563"/>
              <a:gd name="connsiteX14" fmla="*/ 0 w 3876811"/>
              <a:gd name="connsiteY14" fmla="*/ 3390879 h 5245563"/>
              <a:gd name="connsiteX15" fmla="*/ 0 w 3876811"/>
              <a:gd name="connsiteY15" fmla="*/ 3115353 h 5245563"/>
              <a:gd name="connsiteX16" fmla="*/ 0 w 3876811"/>
              <a:gd name="connsiteY16" fmla="*/ 2753995 h 5245563"/>
              <a:gd name="connsiteX17" fmla="*/ 0 w 3876811"/>
              <a:gd name="connsiteY17" fmla="*/ 2491569 h 5245563"/>
              <a:gd name="connsiteX18" fmla="*/ 0 w 3876811"/>
              <a:gd name="connsiteY18" fmla="*/ 2019920 h 5245563"/>
              <a:gd name="connsiteX19" fmla="*/ 0 w 3876811"/>
              <a:gd name="connsiteY19" fmla="*/ 1854684 h 5245563"/>
              <a:gd name="connsiteX20" fmla="*/ 506318 w 3876811"/>
              <a:gd name="connsiteY20" fmla="*/ 774451 h 5245563"/>
              <a:gd name="connsiteX21" fmla="*/ 1765173 w 3876811"/>
              <a:gd name="connsiteY21" fmla="*/ 149097 h 524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76811" h="5245563">
                <a:moveTo>
                  <a:pt x="1941583" y="0"/>
                </a:moveTo>
                <a:lnTo>
                  <a:pt x="2111641" y="149097"/>
                </a:lnTo>
                <a:cubicBezTo>
                  <a:pt x="2533315" y="474958"/>
                  <a:pt x="3008487" y="564716"/>
                  <a:pt x="3370493" y="774451"/>
                </a:cubicBezTo>
                <a:cubicBezTo>
                  <a:pt x="3718590" y="1017851"/>
                  <a:pt x="3876811" y="1296993"/>
                  <a:pt x="3876811" y="1854684"/>
                </a:cubicBezTo>
                <a:lnTo>
                  <a:pt x="3876811" y="2019920"/>
                </a:lnTo>
                <a:lnTo>
                  <a:pt x="3876811" y="2491569"/>
                </a:lnTo>
                <a:lnTo>
                  <a:pt x="3876811" y="2753995"/>
                </a:lnTo>
                <a:lnTo>
                  <a:pt x="3876811" y="3115353"/>
                </a:lnTo>
                <a:lnTo>
                  <a:pt x="3876811" y="3390879"/>
                </a:lnTo>
                <a:cubicBezTo>
                  <a:pt x="3876811" y="3948571"/>
                  <a:pt x="3718588" y="4227713"/>
                  <a:pt x="3370493" y="4471114"/>
                </a:cubicBezTo>
                <a:cubicBezTo>
                  <a:pt x="3008484" y="4680847"/>
                  <a:pt x="2533312" y="4770605"/>
                  <a:pt x="2111639" y="5096465"/>
                </a:cubicBezTo>
                <a:lnTo>
                  <a:pt x="1935228" y="5245563"/>
                </a:lnTo>
                <a:lnTo>
                  <a:pt x="1765171" y="5096465"/>
                </a:lnTo>
                <a:cubicBezTo>
                  <a:pt x="1343496" y="4770605"/>
                  <a:pt x="868325" y="4680847"/>
                  <a:pt x="506317" y="4471114"/>
                </a:cubicBezTo>
                <a:cubicBezTo>
                  <a:pt x="158223" y="4227713"/>
                  <a:pt x="0" y="3948571"/>
                  <a:pt x="0" y="3390879"/>
                </a:cubicBezTo>
                <a:lnTo>
                  <a:pt x="0" y="3115353"/>
                </a:lnTo>
                <a:lnTo>
                  <a:pt x="0" y="2753995"/>
                </a:lnTo>
                <a:lnTo>
                  <a:pt x="0" y="2491569"/>
                </a:lnTo>
                <a:lnTo>
                  <a:pt x="0" y="2019920"/>
                </a:lnTo>
                <a:lnTo>
                  <a:pt x="0" y="1854684"/>
                </a:lnTo>
                <a:cubicBezTo>
                  <a:pt x="0" y="1296993"/>
                  <a:pt x="158224" y="1017851"/>
                  <a:pt x="506318" y="774451"/>
                </a:cubicBezTo>
                <a:cubicBezTo>
                  <a:pt x="868327" y="564716"/>
                  <a:pt x="1343498" y="474958"/>
                  <a:pt x="1765173" y="149097"/>
                </a:cubicBezTo>
                <a:close/>
              </a:path>
            </a:pathLst>
          </a:cu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8F2EDD8-BA61-61EF-BF04-AF2D1FDC0E48}"/>
              </a:ext>
            </a:extLst>
          </p:cNvPr>
          <p:cNvSpPr txBox="1">
            <a:spLocks/>
          </p:cNvSpPr>
          <p:nvPr/>
        </p:nvSpPr>
        <p:spPr>
          <a:xfrm>
            <a:off x="4157603" y="1680310"/>
            <a:ext cx="3876811" cy="2610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r-Latn-RS" sz="4800">
                <a:solidFill>
                  <a:srgbClr val="FFFFFF"/>
                </a:solidFill>
              </a:rPr>
              <a:t>Hvala na pažnji</a:t>
            </a:r>
            <a:endParaRPr lang="en-US" sz="4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2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882" y="273787"/>
            <a:ext cx="9076329" cy="1064277"/>
          </a:xfrm>
        </p:spPr>
        <p:txBody>
          <a:bodyPr/>
          <a:lstStyle/>
          <a:p>
            <a:r>
              <a:rPr lang="sr-Latn-RS" smtClean="0"/>
              <a:t>Literatura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94" y="1391007"/>
            <a:ext cx="9076329" cy="3650155"/>
          </a:xfrm>
        </p:spPr>
        <p:txBody>
          <a:bodyPr>
            <a:normAutofit lnSpcReduction="10000"/>
          </a:bodyPr>
          <a:lstStyle/>
          <a:p>
            <a:r>
              <a:rPr lang="en-US" sz="2400" i="1"/>
              <a:t>Kuhn, Annette; Westwell, Guy (20 December 2012), </a:t>
            </a:r>
            <a:r>
              <a:rPr lang="en-US" sz="2400" i="1">
                <a:hlinkClick r:id="rId2"/>
              </a:rPr>
              <a:t>"propaganda"</a:t>
            </a:r>
            <a:r>
              <a:rPr lang="en-US" sz="2400" i="1"/>
              <a:t>, A Dictionary of Film Studies, Oxford University Press, </a:t>
            </a:r>
            <a:r>
              <a:rPr lang="en-US" sz="2400" i="1">
                <a:hlinkClick r:id="rId3" tooltip="Doi (identifier)"/>
              </a:rPr>
              <a:t>doi</a:t>
            </a:r>
            <a:r>
              <a:rPr lang="en-US" sz="2400" i="1"/>
              <a:t>:</a:t>
            </a:r>
            <a:r>
              <a:rPr lang="en-US" sz="2400" i="1">
                <a:hlinkClick r:id="rId4"/>
              </a:rPr>
              <a:t>10.1093/acref/9780199587261.001.0001</a:t>
            </a:r>
            <a:r>
              <a:rPr lang="en-US" sz="2400" i="1"/>
              <a:t>, </a:t>
            </a:r>
            <a:r>
              <a:rPr lang="en-US" sz="2400" i="1">
                <a:hlinkClick r:id="rId5" tooltip="ISBN (identifier)"/>
              </a:rPr>
              <a:t>ISBN</a:t>
            </a:r>
            <a:r>
              <a:rPr lang="en-US" sz="2400" i="1"/>
              <a:t> </a:t>
            </a:r>
            <a:r>
              <a:rPr lang="en-US" sz="2400" i="1">
                <a:hlinkClick r:id="rId6" tooltip="Special:BookSources/978-0-19-958726-1"/>
              </a:rPr>
              <a:t>978-0-19-958726-1</a:t>
            </a:r>
            <a:r>
              <a:rPr lang="en-US" sz="2400" i="1"/>
              <a:t>, retrieved 21 </a:t>
            </a:r>
            <a:r>
              <a:rPr lang="en-US" sz="2400" i="1"/>
              <a:t>May </a:t>
            </a:r>
            <a:r>
              <a:rPr lang="en-US" sz="2400" i="1" smtClean="0"/>
              <a:t>2020</a:t>
            </a:r>
            <a:endParaRPr lang="sr-Latn-RS" sz="2400" i="1" smtClean="0"/>
          </a:p>
          <a:p>
            <a:r>
              <a:rPr lang="sr-Latn-RS" sz="2400" i="1"/>
              <a:t>Hake, Sabine (1998). "Review of The Triumph of Propaganda: Film and National Socialism 1933-1945; The Ministry of Illusion: Nazi Cinema and Its Afterlife; Cinema in Democratizing Germany: Reconstructing National Identity after Hitler; German Cinema: Texts in Contexts; Perspectives on German Cinema". Monatshefte. </a:t>
            </a:r>
            <a:r>
              <a:rPr lang="sr-Latn-RS" sz="2400" b="1" i="1"/>
              <a:t>90</a:t>
            </a:r>
            <a:r>
              <a:rPr lang="sr-Latn-RS" sz="2400" i="1"/>
              <a:t> (1): 89–96. </a:t>
            </a:r>
            <a:r>
              <a:rPr lang="sr-Latn-RS" sz="2400" i="1">
                <a:hlinkClick r:id="rId7" tooltip="ISSN (identifier)"/>
              </a:rPr>
              <a:t>ISSN</a:t>
            </a:r>
            <a:r>
              <a:rPr lang="sr-Latn-RS" sz="2400" i="1"/>
              <a:t> </a:t>
            </a:r>
            <a:r>
              <a:rPr lang="sr-Latn-RS" sz="2400" i="1">
                <a:hlinkClick r:id="rId8"/>
              </a:rPr>
              <a:t>0026-9271</a:t>
            </a:r>
            <a:r>
              <a:rPr lang="sr-Latn-RS" sz="2400" i="1"/>
              <a:t>. </a:t>
            </a:r>
            <a:r>
              <a:rPr lang="sr-Latn-RS" sz="2400" i="1">
                <a:hlinkClick r:id="rId9" tooltip="JSTOR (identifier)"/>
              </a:rPr>
              <a:t>JSTOR</a:t>
            </a:r>
            <a:r>
              <a:rPr lang="sr-Latn-RS" sz="2400" i="1"/>
              <a:t> </a:t>
            </a:r>
            <a:r>
              <a:rPr lang="sr-Latn-RS" sz="2400" i="1">
                <a:hlinkClick r:id="rId10"/>
              </a:rPr>
              <a:t>30159611</a:t>
            </a:r>
            <a:r>
              <a:rPr lang="sr-Latn-RS" sz="2400" i="1"/>
              <a:t>.</a:t>
            </a:r>
            <a:endParaRPr lang="sr-Latn-RS" sz="2400"/>
          </a:p>
        </p:txBody>
      </p:sp>
      <p:sp>
        <p:nvSpPr>
          <p:cNvPr id="4" name="TextBox 3"/>
          <p:cNvSpPr txBox="1"/>
          <p:nvPr/>
        </p:nvSpPr>
        <p:spPr>
          <a:xfrm>
            <a:off x="8172450" y="5629275"/>
            <a:ext cx="3800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smtClean="0"/>
              <a:t>Isidora Komatina II7</a:t>
            </a:r>
          </a:p>
          <a:p>
            <a:r>
              <a:rPr lang="en-US" sz="2400"/>
              <a:t>k</a:t>
            </a:r>
            <a:r>
              <a:rPr lang="sr-Latn-RS" sz="2400" smtClean="0"/>
              <a:t>omatina.isidora</a:t>
            </a:r>
            <a:r>
              <a:rPr lang="en-US" sz="2400" smtClean="0"/>
              <a:t>@gmail.com</a:t>
            </a:r>
            <a:endParaRPr lang="sr-Latn-RS" sz="2400"/>
          </a:p>
        </p:txBody>
      </p:sp>
    </p:spTree>
    <p:extLst>
      <p:ext uri="{BB962C8B-B14F-4D97-AF65-F5344CB8AC3E}">
        <p14:creationId xmlns:p14="http://schemas.microsoft.com/office/powerpoint/2010/main" val="12628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rake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11364</TotalTime>
  <Words>560</Words>
  <Application>Microsoft Office PowerPoint</Application>
  <PresentationFormat>Custom</PresentationFormat>
  <Paragraphs>44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MarrakeshVTI</vt:lpstr>
      <vt:lpstr>FILM I PROPAGANDA</vt:lpstr>
      <vt:lpstr>Propaganda</vt:lpstr>
      <vt:lpstr>TRIJUMF VOLJE  (Leni Rifenštal, Nemačka, 1935. g.)</vt:lpstr>
      <vt:lpstr>VEČITI JEVREJIN  Fric Hipler, Nemačka, 1940. g.) </vt:lpstr>
      <vt:lpstr>ROĐENJE JEDNE NACIJE  D.W. Grifit, SAD, 1915. g.</vt:lpstr>
      <vt:lpstr>Propaganda u vezi sa ishranom</vt:lpstr>
      <vt:lpstr>Propaganda u vezi sa modom</vt:lpstr>
      <vt:lpstr>PowerPoint Presentation</vt:lpstr>
      <vt:lpstr>Literatura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I PROPAGANDA</dc:title>
  <dc:creator>Komatina, Nenad</dc:creator>
  <cp:lastModifiedBy>Branka</cp:lastModifiedBy>
  <cp:revision>10</cp:revision>
  <dcterms:created xsi:type="dcterms:W3CDTF">2023-09-23T10:02:45Z</dcterms:created>
  <dcterms:modified xsi:type="dcterms:W3CDTF">2023-10-01T13:12:10Z</dcterms:modified>
</cp:coreProperties>
</file>